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FF"/>
    <a:srgbClr val="FFFFCC"/>
    <a:srgbClr val="FF0000"/>
    <a:srgbClr val="FF3300"/>
    <a:srgbClr val="0066FF"/>
    <a:srgbClr val="FF6600"/>
    <a:srgbClr val="9999FF"/>
    <a:srgbClr val="CCCCFF"/>
    <a:srgbClr val="FF99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50" d="100"/>
          <a:sy n="50" d="100"/>
        </p:scale>
        <p:origin x="21" y="9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5D97C9-3357-42A9-BF03-378E6A86302E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9BBA09-B08B-4D96-AF3A-D6681A8E60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98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70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96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845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65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707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06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595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05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812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354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92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5F50B-553C-4F66-98A2-C3B8128B7913}" type="datetimeFigureOut">
              <a:rPr lang="en-US" smtClean="0"/>
              <a:t>10/31/2019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3FBAC-12AA-4425-B7B8-7B183F8DB7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5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987551"/>
            <a:ext cx="12192000" cy="4337117"/>
          </a:xfrm>
          <a:prstGeom prst="rect">
            <a:avLst/>
          </a:prstGeom>
          <a:gradFill>
            <a:gsLst>
              <a:gs pos="0">
                <a:schemeClr val="bg1">
                  <a:lumMod val="85000"/>
                </a:schemeClr>
              </a:gs>
              <a:gs pos="31000">
                <a:schemeClr val="accent1">
                  <a:lumMod val="40000"/>
                  <a:lumOff val="60000"/>
                </a:schemeClr>
              </a:gs>
              <a:gs pos="100000">
                <a:srgbClr val="9999FF"/>
              </a:gs>
              <a:gs pos="81000">
                <a:schemeClr val="accent5">
                  <a:lumMod val="40000"/>
                  <a:lumOff val="6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535" y="1164504"/>
            <a:ext cx="11369406" cy="496125"/>
          </a:xfrm>
          <a:noFill/>
        </p:spPr>
        <p:txBody>
          <a:bodyPr>
            <a:noAutofit/>
          </a:bodyPr>
          <a:lstStyle/>
          <a:p>
            <a:r>
              <a:rPr lang="en-US" altLang="zh-TW" sz="4000" b="1" dirty="0">
                <a:solidFill>
                  <a:schemeClr val="bg1"/>
                </a:solidFill>
                <a:latin typeface="Microsoft Himalaya" panose="01010100010101010101" pitchFamily="2" charset="0"/>
                <a:ea typeface="Microsoft Himalaya" panose="01010100010101010101" pitchFamily="2" charset="0"/>
                <a:cs typeface="Microsoft Himalaya" panose="01010100010101010101" pitchFamily="2" charset="0"/>
              </a:rPr>
              <a:t>Stage 1                                          Stage 2                                             Stage 3  </a:t>
            </a:r>
            <a:endParaRPr lang="en-US" sz="4000" b="1" dirty="0">
              <a:solidFill>
                <a:schemeClr val="bg1"/>
              </a:solidFill>
              <a:latin typeface="Microsoft Himalaya" panose="01010100010101010101" pitchFamily="2" charset="0"/>
              <a:ea typeface="Microsoft Himalaya" panose="01010100010101010101" pitchFamily="2" charset="0"/>
              <a:cs typeface="Microsoft Himalaya" panose="01010100010101010101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3860" y="1808053"/>
            <a:ext cx="2119884" cy="2323274"/>
          </a:xfrm>
        </p:spPr>
        <p:txBody>
          <a:bodyPr>
            <a:normAutofit/>
          </a:bodyPr>
          <a:lstStyle/>
          <a:p>
            <a:r>
              <a:rPr lang="en-US" dirty="0"/>
              <a:t>Professional </a:t>
            </a:r>
          </a:p>
          <a:p>
            <a:r>
              <a:rPr lang="en-US" dirty="0"/>
              <a:t>Development</a:t>
            </a:r>
          </a:p>
          <a:p>
            <a:pPr algn="l"/>
            <a:r>
              <a:rPr lang="en-US" dirty="0"/>
              <a:t>                                     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28430" y="354694"/>
            <a:ext cx="10515600" cy="49314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latin typeface="Arial Rounded MT Bold" panose="020F0704030504030204" pitchFamily="34" charset="0"/>
                <a:cs typeface="Arial" panose="020B0604020202020204" pitchFamily="34" charset="0"/>
              </a:rPr>
              <a:t>QTN-T STEM Project Framework</a:t>
            </a:r>
          </a:p>
        </p:txBody>
      </p:sp>
      <p:sp>
        <p:nvSpPr>
          <p:cNvPr id="19" name="Subtitle 2"/>
          <p:cNvSpPr txBox="1">
            <a:spLocks/>
          </p:cNvSpPr>
          <p:nvPr/>
        </p:nvSpPr>
        <p:spPr>
          <a:xfrm>
            <a:off x="3521055" y="1813420"/>
            <a:ext cx="1301424" cy="4732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Planning</a:t>
            </a:r>
          </a:p>
        </p:txBody>
      </p:sp>
      <p:sp>
        <p:nvSpPr>
          <p:cNvPr id="20" name="Subtitle 2"/>
          <p:cNvSpPr txBox="1">
            <a:spLocks/>
          </p:cNvSpPr>
          <p:nvPr/>
        </p:nvSpPr>
        <p:spPr>
          <a:xfrm>
            <a:off x="7697749" y="1810245"/>
            <a:ext cx="1570821" cy="501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Evaluation</a:t>
            </a: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5236951" y="1808053"/>
            <a:ext cx="2715857" cy="2323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/>
              <a:t>Implementation</a:t>
            </a:r>
          </a:p>
          <a:p>
            <a:pPr algn="l"/>
            <a:r>
              <a:rPr lang="en-US" dirty="0"/>
              <a:t>                                                                                                                  </a:t>
            </a:r>
          </a:p>
        </p:txBody>
      </p:sp>
      <p:sp>
        <p:nvSpPr>
          <p:cNvPr id="22" name="Subtitle 2"/>
          <p:cNvSpPr txBox="1">
            <a:spLocks/>
          </p:cNvSpPr>
          <p:nvPr/>
        </p:nvSpPr>
        <p:spPr>
          <a:xfrm>
            <a:off x="9445113" y="1816328"/>
            <a:ext cx="2472567" cy="2323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/>
              <a:t>Dissemination</a:t>
            </a:r>
          </a:p>
          <a:p>
            <a:pPr algn="l"/>
            <a:endParaRPr lang="en-US" dirty="0"/>
          </a:p>
        </p:txBody>
      </p:sp>
      <p:pic>
        <p:nvPicPr>
          <p:cNvPr id="1028" name="Picture 4" descr="Diverse meet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26" y="3597599"/>
            <a:ext cx="1805506" cy="134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200669" y="2547173"/>
            <a:ext cx="2141460" cy="1488984"/>
          </a:xfrm>
          <a:prstGeom prst="rect">
            <a:avLst/>
          </a:prstGeom>
        </p:spPr>
      </p:pic>
      <p:sp>
        <p:nvSpPr>
          <p:cNvPr id="36" name="Oval 35"/>
          <p:cNvSpPr/>
          <p:nvPr/>
        </p:nvSpPr>
        <p:spPr>
          <a:xfrm>
            <a:off x="10345144" y="5388946"/>
            <a:ext cx="1457593" cy="14054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Seminar</a:t>
            </a:r>
          </a:p>
          <a:p>
            <a:pPr algn="ctr"/>
            <a:r>
              <a:rPr lang="en-US" sz="1600" dirty="0"/>
              <a:t> &amp; Resource Pack</a:t>
            </a:r>
          </a:p>
        </p:txBody>
      </p:sp>
      <p:sp>
        <p:nvSpPr>
          <p:cNvPr id="31" name="Snip Diagonal Corner Rectangle 30"/>
          <p:cNvSpPr/>
          <p:nvPr/>
        </p:nvSpPr>
        <p:spPr>
          <a:xfrm>
            <a:off x="306745" y="6129359"/>
            <a:ext cx="1792326" cy="646286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Pre-survey &amp;</a:t>
            </a:r>
          </a:p>
          <a:p>
            <a:pPr algn="ctr"/>
            <a:r>
              <a:rPr lang="en-US" altLang="zh-TW" dirty="0"/>
              <a:t>Interview</a:t>
            </a:r>
          </a:p>
        </p:txBody>
      </p:sp>
      <p:sp>
        <p:nvSpPr>
          <p:cNvPr id="32" name="Snip Diagonal Corner Rectangle 31"/>
          <p:cNvSpPr/>
          <p:nvPr/>
        </p:nvSpPr>
        <p:spPr>
          <a:xfrm>
            <a:off x="8203143" y="5394565"/>
            <a:ext cx="1792326" cy="646286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Post-survey &amp;</a:t>
            </a:r>
          </a:p>
          <a:p>
            <a:pPr algn="ctr"/>
            <a:r>
              <a:rPr lang="en-US" altLang="zh-TW" dirty="0"/>
              <a:t>Interview</a:t>
            </a:r>
          </a:p>
        </p:txBody>
      </p:sp>
      <p:sp>
        <p:nvSpPr>
          <p:cNvPr id="37" name="Snip Diagonal Corner Rectangle 36"/>
          <p:cNvSpPr/>
          <p:nvPr/>
        </p:nvSpPr>
        <p:spPr>
          <a:xfrm>
            <a:off x="5793655" y="5391363"/>
            <a:ext cx="1792326" cy="646286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School-Based Workshop</a:t>
            </a:r>
          </a:p>
        </p:txBody>
      </p:sp>
      <p:sp>
        <p:nvSpPr>
          <p:cNvPr id="38" name="Snip Diagonal Corner Rectangle 37"/>
          <p:cNvSpPr/>
          <p:nvPr/>
        </p:nvSpPr>
        <p:spPr>
          <a:xfrm>
            <a:off x="3421273" y="5391363"/>
            <a:ext cx="1792326" cy="646286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STEM Teacher community</a:t>
            </a:r>
          </a:p>
        </p:txBody>
      </p:sp>
      <p:sp>
        <p:nvSpPr>
          <p:cNvPr id="39" name="Snip Diagonal Corner Rectangle 38"/>
          <p:cNvSpPr/>
          <p:nvPr/>
        </p:nvSpPr>
        <p:spPr>
          <a:xfrm>
            <a:off x="2718266" y="6129359"/>
            <a:ext cx="1792326" cy="646286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STEM Leader community</a:t>
            </a:r>
          </a:p>
        </p:txBody>
      </p:sp>
      <p:sp>
        <p:nvSpPr>
          <p:cNvPr id="40" name="Snip Diagonal Corner Rectangle 39"/>
          <p:cNvSpPr/>
          <p:nvPr/>
        </p:nvSpPr>
        <p:spPr>
          <a:xfrm>
            <a:off x="7557006" y="6124701"/>
            <a:ext cx="1792326" cy="646286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Lesson Observation &amp;  Debriefing</a:t>
            </a:r>
            <a:endParaRPr lang="en-US" altLang="zh-TW" sz="1600" dirty="0"/>
          </a:p>
        </p:txBody>
      </p:sp>
      <p:sp>
        <p:nvSpPr>
          <p:cNvPr id="41" name="Snip Diagonal Corner Rectangle 40"/>
          <p:cNvSpPr/>
          <p:nvPr/>
        </p:nvSpPr>
        <p:spPr>
          <a:xfrm>
            <a:off x="5143527" y="6129359"/>
            <a:ext cx="1792326" cy="646286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/>
              <a:t>School-based Meeting</a:t>
            </a:r>
          </a:p>
        </p:txBody>
      </p:sp>
      <p:sp>
        <p:nvSpPr>
          <p:cNvPr id="42" name="Snip Diagonal Corner Rectangle 41"/>
          <p:cNvSpPr/>
          <p:nvPr/>
        </p:nvSpPr>
        <p:spPr>
          <a:xfrm>
            <a:off x="1012727" y="5391363"/>
            <a:ext cx="1792326" cy="646286"/>
          </a:xfrm>
          <a:prstGeom prst="snip2Diag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1600" dirty="0"/>
              <a:t>Professional Development Seminar</a:t>
            </a:r>
          </a:p>
        </p:txBody>
      </p:sp>
      <p:pic>
        <p:nvPicPr>
          <p:cNvPr id="45" name="Picture 4" descr="Diverse meeti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893" y="3578307"/>
            <a:ext cx="1862150" cy="1385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ight Arrow 13"/>
          <p:cNvSpPr/>
          <p:nvPr/>
        </p:nvSpPr>
        <p:spPr>
          <a:xfrm rot="19966988">
            <a:off x="5007571" y="3674426"/>
            <a:ext cx="228600" cy="2521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ight Arrow 45"/>
          <p:cNvSpPr/>
          <p:nvPr/>
        </p:nvSpPr>
        <p:spPr>
          <a:xfrm rot="2340295">
            <a:off x="7322752" y="3607945"/>
            <a:ext cx="228600" cy="2521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ight Arrow 48"/>
          <p:cNvSpPr/>
          <p:nvPr/>
        </p:nvSpPr>
        <p:spPr>
          <a:xfrm rot="1986766">
            <a:off x="2708461" y="3622331"/>
            <a:ext cx="228600" cy="2521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35406" y="2692515"/>
            <a:ext cx="220368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/>
                <a:solidFill>
                  <a:srgbClr val="00B050"/>
                </a:solidFill>
              </a:rPr>
              <a:t>S</a:t>
            </a:r>
            <a:r>
              <a:rPr lang="en-US" sz="6600" b="1" dirty="0">
                <a:ln/>
                <a:solidFill>
                  <a:srgbClr val="FF6600"/>
                </a:solidFill>
              </a:rPr>
              <a:t>T</a:t>
            </a:r>
            <a:r>
              <a:rPr lang="en-US" sz="6600" b="1" dirty="0">
                <a:ln/>
                <a:solidFill>
                  <a:srgbClr val="0066FF"/>
                </a:solidFill>
              </a:rPr>
              <a:t>E</a:t>
            </a:r>
            <a:r>
              <a:rPr lang="en-US" sz="6600" b="1" dirty="0">
                <a:ln/>
                <a:solidFill>
                  <a:srgbClr val="FF0000"/>
                </a:solidFill>
              </a:rPr>
              <a:t>M</a:t>
            </a:r>
          </a:p>
        </p:txBody>
      </p:sp>
      <p:sp>
        <p:nvSpPr>
          <p:cNvPr id="51" name="Rectangle 50"/>
          <p:cNvSpPr/>
          <p:nvPr/>
        </p:nvSpPr>
        <p:spPr>
          <a:xfrm>
            <a:off x="284806" y="3495225"/>
            <a:ext cx="220368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/>
                <a:solidFill>
                  <a:srgbClr val="9966FF"/>
                </a:solidFill>
              </a:rPr>
              <a:t>SDL</a:t>
            </a:r>
          </a:p>
        </p:txBody>
      </p:sp>
      <p:sp>
        <p:nvSpPr>
          <p:cNvPr id="52" name="Right Arrow 51"/>
          <p:cNvSpPr/>
          <p:nvPr/>
        </p:nvSpPr>
        <p:spPr>
          <a:xfrm rot="19966988">
            <a:off x="9596040" y="3641393"/>
            <a:ext cx="228600" cy="25217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tar: 5 Points 4">
            <a:extLst>
              <a:ext uri="{FF2B5EF4-FFF2-40B4-BE49-F238E27FC236}">
                <a16:creationId xmlns:a16="http://schemas.microsoft.com/office/drawing/2014/main" id="{8572C330-BE25-4CA2-89B7-9EEE2A2FB3E6}"/>
              </a:ext>
            </a:extLst>
          </p:cNvPr>
          <p:cNvSpPr/>
          <p:nvPr/>
        </p:nvSpPr>
        <p:spPr>
          <a:xfrm>
            <a:off x="157381" y="5931736"/>
            <a:ext cx="356049" cy="319827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</a:t>
            </a:r>
          </a:p>
        </p:txBody>
      </p:sp>
      <p:sp>
        <p:nvSpPr>
          <p:cNvPr id="30" name="Star: 5 Points 29">
            <a:extLst>
              <a:ext uri="{FF2B5EF4-FFF2-40B4-BE49-F238E27FC236}">
                <a16:creationId xmlns:a16="http://schemas.microsoft.com/office/drawing/2014/main" id="{44F407B8-D2D8-4819-8F10-ACF246302329}"/>
              </a:ext>
            </a:extLst>
          </p:cNvPr>
          <p:cNvSpPr/>
          <p:nvPr/>
        </p:nvSpPr>
        <p:spPr>
          <a:xfrm>
            <a:off x="7988012" y="5244944"/>
            <a:ext cx="356049" cy="319827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3</a:t>
            </a:r>
          </a:p>
        </p:txBody>
      </p:sp>
      <p:sp>
        <p:nvSpPr>
          <p:cNvPr id="33" name="Star: 5 Points 32">
            <a:extLst>
              <a:ext uri="{FF2B5EF4-FFF2-40B4-BE49-F238E27FC236}">
                <a16:creationId xmlns:a16="http://schemas.microsoft.com/office/drawing/2014/main" id="{00B126BF-543A-46D8-80C3-CC8102495D45}"/>
              </a:ext>
            </a:extLst>
          </p:cNvPr>
          <p:cNvSpPr/>
          <p:nvPr/>
        </p:nvSpPr>
        <p:spPr>
          <a:xfrm>
            <a:off x="7365801" y="6037649"/>
            <a:ext cx="356049" cy="319827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2</a:t>
            </a:r>
          </a:p>
        </p:txBody>
      </p:sp>
      <p:sp>
        <p:nvSpPr>
          <p:cNvPr id="34" name="Star: 5 Points 33">
            <a:extLst>
              <a:ext uri="{FF2B5EF4-FFF2-40B4-BE49-F238E27FC236}">
                <a16:creationId xmlns:a16="http://schemas.microsoft.com/office/drawing/2014/main" id="{FD574B5D-C72E-4B7D-9DA8-27987FD3571D}"/>
              </a:ext>
            </a:extLst>
          </p:cNvPr>
          <p:cNvSpPr/>
          <p:nvPr/>
        </p:nvSpPr>
        <p:spPr>
          <a:xfrm>
            <a:off x="10345144" y="5394679"/>
            <a:ext cx="356049" cy="319827"/>
          </a:xfrm>
          <a:prstGeom prst="star5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4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9BE9F99-068F-450F-9492-E342DFEAAF57}"/>
              </a:ext>
            </a:extLst>
          </p:cNvPr>
          <p:cNvSpPr/>
          <p:nvPr/>
        </p:nvSpPr>
        <p:spPr>
          <a:xfrm>
            <a:off x="326573" y="4267201"/>
            <a:ext cx="2558142" cy="1643742"/>
          </a:xfrm>
          <a:custGeom>
            <a:avLst/>
            <a:gdLst>
              <a:gd name="connsiteX0" fmla="*/ 0 w 2558142"/>
              <a:gd name="connsiteY0" fmla="*/ 1643742 h 1643742"/>
              <a:gd name="connsiteX1" fmla="*/ 348342 w 2558142"/>
              <a:gd name="connsiteY1" fmla="*/ 674914 h 1643742"/>
              <a:gd name="connsiteX2" fmla="*/ 2024742 w 2558142"/>
              <a:gd name="connsiteY2" fmla="*/ 544285 h 1643742"/>
              <a:gd name="connsiteX3" fmla="*/ 2558142 w 2558142"/>
              <a:gd name="connsiteY3" fmla="*/ 0 h 1643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8142" h="1643742">
                <a:moveTo>
                  <a:pt x="0" y="1643742"/>
                </a:moveTo>
                <a:cubicBezTo>
                  <a:pt x="5442" y="1250949"/>
                  <a:pt x="10885" y="858157"/>
                  <a:pt x="348342" y="674914"/>
                </a:cubicBezTo>
                <a:cubicBezTo>
                  <a:pt x="685799" y="491671"/>
                  <a:pt x="1656442" y="656771"/>
                  <a:pt x="2024742" y="544285"/>
                </a:cubicBezTo>
                <a:cubicBezTo>
                  <a:pt x="2393042" y="431799"/>
                  <a:pt x="2475592" y="215899"/>
                  <a:pt x="2558142" y="0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819DADF-28BB-4FD3-B527-8BB1C28C1C83}"/>
              </a:ext>
            </a:extLst>
          </p:cNvPr>
          <p:cNvSpPr/>
          <p:nvPr/>
        </p:nvSpPr>
        <p:spPr>
          <a:xfrm>
            <a:off x="6338697" y="4212771"/>
            <a:ext cx="1488132" cy="1817915"/>
          </a:xfrm>
          <a:custGeom>
            <a:avLst/>
            <a:gdLst>
              <a:gd name="connsiteX0" fmla="*/ 1488132 w 1488132"/>
              <a:gd name="connsiteY0" fmla="*/ 1817915 h 1817915"/>
              <a:gd name="connsiteX1" fmla="*/ 1259532 w 1488132"/>
              <a:gd name="connsiteY1" fmla="*/ 870858 h 1817915"/>
              <a:gd name="connsiteX2" fmla="*/ 170960 w 1488132"/>
              <a:gd name="connsiteY2" fmla="*/ 674915 h 1817915"/>
              <a:gd name="connsiteX3" fmla="*/ 18560 w 1488132"/>
              <a:gd name="connsiteY3" fmla="*/ 0 h 1817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88132" h="1817915">
                <a:moveTo>
                  <a:pt x="1488132" y="1817915"/>
                </a:moveTo>
                <a:cubicBezTo>
                  <a:pt x="1483596" y="1439636"/>
                  <a:pt x="1479061" y="1061358"/>
                  <a:pt x="1259532" y="870858"/>
                </a:cubicBezTo>
                <a:cubicBezTo>
                  <a:pt x="1040003" y="680358"/>
                  <a:pt x="377789" y="820058"/>
                  <a:pt x="170960" y="674915"/>
                </a:cubicBezTo>
                <a:cubicBezTo>
                  <a:pt x="-35869" y="529772"/>
                  <a:pt x="-8655" y="264886"/>
                  <a:pt x="18560" y="0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BA3C07C-66E9-4F63-9E60-9AE55FCF30FD}"/>
              </a:ext>
            </a:extLst>
          </p:cNvPr>
          <p:cNvCxnSpPr>
            <a:cxnSpLocks/>
          </p:cNvCxnSpPr>
          <p:nvPr/>
        </p:nvCxnSpPr>
        <p:spPr>
          <a:xfrm flipV="1">
            <a:off x="8937171" y="4940895"/>
            <a:ext cx="0" cy="389165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C09C357A-52E4-4B32-A17B-DF3B3613E755}"/>
              </a:ext>
            </a:extLst>
          </p:cNvPr>
          <p:cNvCxnSpPr>
            <a:cxnSpLocks/>
          </p:cNvCxnSpPr>
          <p:nvPr/>
        </p:nvCxnSpPr>
        <p:spPr>
          <a:xfrm flipV="1">
            <a:off x="11136085" y="4637314"/>
            <a:ext cx="0" cy="71559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8ACD40C-9E73-4760-BE94-4177B1F93C85}"/>
              </a:ext>
            </a:extLst>
          </p:cNvPr>
          <p:cNvSpPr txBox="1"/>
          <p:nvPr/>
        </p:nvSpPr>
        <p:spPr>
          <a:xfrm>
            <a:off x="2869071" y="2322541"/>
            <a:ext cx="22939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HK$10000 for purchase of teaching materials!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7983A96E-DDBD-4BC7-BBB5-E497A86B34F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538" y="2322541"/>
            <a:ext cx="1455260" cy="970173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48" name="Picture 4" descr="https://miro.medium.com/max/592/1*92r5A9DxCyvpM5nPFTIK-g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0243" y="3206696"/>
            <a:ext cx="1343296" cy="1343296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975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190" y="218927"/>
            <a:ext cx="7630275" cy="6158889"/>
          </a:xfrm>
          <a:prstGeom prst="rect">
            <a:avLst/>
          </a:prstGeom>
        </p:spPr>
      </p:pic>
      <p:sp>
        <p:nvSpPr>
          <p:cNvPr id="7" name="Left Brace 6">
            <a:extLst>
              <a:ext uri="{FF2B5EF4-FFF2-40B4-BE49-F238E27FC236}">
                <a16:creationId xmlns:a16="http://schemas.microsoft.com/office/drawing/2014/main" id="{0634A9C7-BBAF-4EA3-89B0-3D948A755684}"/>
              </a:ext>
            </a:extLst>
          </p:cNvPr>
          <p:cNvSpPr/>
          <p:nvPr/>
        </p:nvSpPr>
        <p:spPr>
          <a:xfrm>
            <a:off x="1876135" y="370114"/>
            <a:ext cx="304800" cy="1186543"/>
          </a:xfrm>
          <a:prstGeom prst="leftBrace">
            <a:avLst>
              <a:gd name="adj1" fmla="val 59600"/>
              <a:gd name="adj2" fmla="val 50000"/>
            </a:avLst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E6F73788-7A37-4154-85D6-1A4D49970A78}"/>
              </a:ext>
            </a:extLst>
          </p:cNvPr>
          <p:cNvSpPr/>
          <p:nvPr/>
        </p:nvSpPr>
        <p:spPr>
          <a:xfrm>
            <a:off x="1876135" y="2111828"/>
            <a:ext cx="304800" cy="2623458"/>
          </a:xfrm>
          <a:prstGeom prst="leftBrace">
            <a:avLst>
              <a:gd name="adj1" fmla="val 59600"/>
              <a:gd name="adj2" fmla="val 50000"/>
            </a:avLst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C8BB2FB9-558B-474D-B3A7-71E588357D5E}"/>
              </a:ext>
            </a:extLst>
          </p:cNvPr>
          <p:cNvSpPr/>
          <p:nvPr/>
        </p:nvSpPr>
        <p:spPr>
          <a:xfrm>
            <a:off x="1876135" y="5191273"/>
            <a:ext cx="304800" cy="1186543"/>
          </a:xfrm>
          <a:prstGeom prst="leftBrace">
            <a:avLst>
              <a:gd name="adj1" fmla="val 59600"/>
              <a:gd name="adj2" fmla="val 50000"/>
            </a:avLst>
          </a:prstGeom>
          <a:ln w="254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6E19F2-E6CC-4C29-90AF-8535C6C4AC6B}"/>
              </a:ext>
            </a:extLst>
          </p:cNvPr>
          <p:cNvSpPr txBox="1"/>
          <p:nvPr/>
        </p:nvSpPr>
        <p:spPr>
          <a:xfrm>
            <a:off x="353751" y="717163"/>
            <a:ext cx="117012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00B0F0"/>
                </a:solidFill>
              </a:rPr>
              <a:t>Stage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DB31E3-A014-429C-9E60-9B965384FF86}"/>
              </a:ext>
            </a:extLst>
          </p:cNvPr>
          <p:cNvSpPr txBox="1"/>
          <p:nvPr/>
        </p:nvSpPr>
        <p:spPr>
          <a:xfrm>
            <a:off x="353751" y="3177335"/>
            <a:ext cx="117012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00B0F0"/>
                </a:solidFill>
              </a:rPr>
              <a:t>Stage 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6FCC618-0BE5-426E-85FA-548EA04BD40D}"/>
              </a:ext>
            </a:extLst>
          </p:cNvPr>
          <p:cNvSpPr txBox="1"/>
          <p:nvPr/>
        </p:nvSpPr>
        <p:spPr>
          <a:xfrm>
            <a:off x="353751" y="5538322"/>
            <a:ext cx="117012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00B0F0"/>
                </a:solidFill>
              </a:rPr>
              <a:t>Stage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B9D0898-7ADF-4327-98A8-375265314332}"/>
              </a:ext>
            </a:extLst>
          </p:cNvPr>
          <p:cNvSpPr txBox="1"/>
          <p:nvPr/>
        </p:nvSpPr>
        <p:spPr>
          <a:xfrm>
            <a:off x="10105873" y="1851821"/>
            <a:ext cx="230183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solidFill>
                  <a:srgbClr val="FF0000"/>
                </a:solidFill>
              </a:rPr>
              <a:t>Lesson observation </a:t>
            </a:r>
            <a:r>
              <a:rPr lang="en-US" sz="2200" dirty="0"/>
              <a:t>by teachers in the school-network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8B46E0-7241-4C31-B000-592F460971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2773" y="3348446"/>
            <a:ext cx="1469227" cy="1386840"/>
          </a:xfrm>
          <a:prstGeom prst="rect">
            <a:avLst/>
          </a:prstGeom>
        </p:spPr>
      </p:pic>
      <p:sp>
        <p:nvSpPr>
          <p:cNvPr id="16" name="Arrow: Right 15">
            <a:extLst>
              <a:ext uri="{FF2B5EF4-FFF2-40B4-BE49-F238E27FC236}">
                <a16:creationId xmlns:a16="http://schemas.microsoft.com/office/drawing/2014/main" id="{A32BBE92-403E-41C7-9B78-F0ED283E83B4}"/>
              </a:ext>
            </a:extLst>
          </p:cNvPr>
          <p:cNvSpPr/>
          <p:nvPr/>
        </p:nvSpPr>
        <p:spPr>
          <a:xfrm flipH="1">
            <a:off x="10254851" y="3811811"/>
            <a:ext cx="372346" cy="623944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5B36295-2B9A-4AFC-84BC-EE6559A017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865" y="338933"/>
            <a:ext cx="1669483" cy="125211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7B65295-70B9-4D90-9925-03FAD04B2F2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372" y="5096326"/>
            <a:ext cx="1954467" cy="1100488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505215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74</Words>
  <Application>Microsoft Office PowerPoint</Application>
  <PresentationFormat>Widescreen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Rounded MT Bold</vt:lpstr>
      <vt:lpstr>Calibri</vt:lpstr>
      <vt:lpstr>Calibri Light</vt:lpstr>
      <vt:lpstr>Microsoft Himalaya</vt:lpstr>
      <vt:lpstr>Office Theme</vt:lpstr>
      <vt:lpstr>Stage 1                                          Stage 2                                             Stage 3  </vt:lpstr>
      <vt:lpstr>PowerPoint Presentation</vt:lpstr>
    </vt:vector>
  </TitlesOfParts>
  <Company>The Education University of Hong Kong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will we do this year?</dc:title>
  <dc:creator>LI, Man Lok [SES]</dc:creator>
  <cp:lastModifiedBy>YEUNG, Chi Ho [SES]</cp:lastModifiedBy>
  <cp:revision>29</cp:revision>
  <dcterms:created xsi:type="dcterms:W3CDTF">2019-10-28T08:06:19Z</dcterms:created>
  <dcterms:modified xsi:type="dcterms:W3CDTF">2019-10-31T04:43:30Z</dcterms:modified>
</cp:coreProperties>
</file>